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角圆角矩形 1"/>
          <p:cNvSpPr/>
          <p:nvPr/>
        </p:nvSpPr>
        <p:spPr>
          <a:xfrm>
            <a:off x="2069465" y="692785"/>
            <a:ext cx="1510665" cy="539750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会前</a:t>
            </a:r>
            <a:endParaRPr lang="zh-CN" altLang="en-US" sz="20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对角圆角矩形 2"/>
          <p:cNvSpPr/>
          <p:nvPr/>
        </p:nvSpPr>
        <p:spPr>
          <a:xfrm>
            <a:off x="2058035" y="5333365"/>
            <a:ext cx="1510665" cy="539750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会后</a:t>
            </a:r>
            <a:endParaRPr lang="zh-CN" altLang="en-US" sz="20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对角圆角矩形 3"/>
          <p:cNvSpPr/>
          <p:nvPr/>
        </p:nvSpPr>
        <p:spPr>
          <a:xfrm>
            <a:off x="2058035" y="2908300"/>
            <a:ext cx="1510665" cy="53975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会中</a:t>
            </a:r>
            <a:endParaRPr lang="zh-CN" altLang="en-US" sz="20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428490" y="320675"/>
            <a:ext cx="7129780" cy="1120140"/>
            <a:chOff x="6970" y="1463"/>
            <a:chExt cx="11228" cy="1764"/>
          </a:xfrm>
        </p:grpSpPr>
        <p:sp>
          <p:nvSpPr>
            <p:cNvPr id="5" name="矩形 4"/>
            <p:cNvSpPr/>
            <p:nvPr/>
          </p:nvSpPr>
          <p:spPr>
            <a:xfrm>
              <a:off x="6970" y="1463"/>
              <a:ext cx="11228" cy="10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1.采取集中学习和自学相结合的方式，组织团员重点学习“学习材料汇编”相关内容（11 月底以前）；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70" y="2696"/>
              <a:ext cx="11227" cy="5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2.团员联系自己实际撰写</a:t>
              </a:r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发言材料。</a:t>
              </a:r>
              <a:endParaRPr lang="zh-CN" altLang="en-US" sz="1700" b="1" dirty="0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425315" y="1905000"/>
            <a:ext cx="7129780" cy="2536190"/>
            <a:chOff x="6967" y="3408"/>
            <a:chExt cx="11228" cy="3994"/>
          </a:xfrm>
        </p:grpSpPr>
        <p:sp>
          <p:nvSpPr>
            <p:cNvPr id="15" name="矩形 14"/>
            <p:cNvSpPr/>
            <p:nvPr/>
          </p:nvSpPr>
          <p:spPr>
            <a:xfrm>
              <a:off x="6970" y="3408"/>
              <a:ext cx="11223" cy="5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1.齐唱团歌；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967" y="6186"/>
              <a:ext cx="11227" cy="5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5.学院团组织负责人、班主任（辅导员）、教师党团员点评</a:t>
              </a:r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讲话；</a:t>
              </a:r>
              <a:endParaRPr lang="zh-CN" altLang="en-US" sz="1700" b="1" dirty="0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967" y="4111"/>
              <a:ext cx="11227" cy="5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2.团支部书记汇报情况，交流体会认识；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6967" y="4814"/>
              <a:ext cx="11229" cy="5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3.其他成员依次发言，评议；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6967" y="5501"/>
              <a:ext cx="11227" cy="5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4.支部组织进行团员先进性评价并汇总；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970" y="6870"/>
              <a:ext cx="11225" cy="5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6.重温入团誓词。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427220" y="4913630"/>
            <a:ext cx="7129780" cy="1551940"/>
            <a:chOff x="6967" y="7910"/>
            <a:chExt cx="11228" cy="2444"/>
          </a:xfrm>
        </p:grpSpPr>
        <p:sp>
          <p:nvSpPr>
            <p:cNvPr id="6" name="矩形 5"/>
            <p:cNvSpPr/>
            <p:nvPr/>
          </p:nvSpPr>
          <p:spPr>
            <a:xfrm>
              <a:off x="6967" y="9292"/>
              <a:ext cx="11227" cy="1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3.组织生活会情况、团员先进性评价、团员教育评议和年度团籍注册情况分别在“智慧团建”系统记载、录入，并作为支部对标定级的评价内容。</a:t>
              </a:r>
              <a:endParaRPr lang="zh-CN" altLang="en-US" sz="1700" b="1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969" y="8601"/>
              <a:ext cx="11226" cy="5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2.学院报送材料（附件</a:t>
              </a:r>
              <a:r>
                <a:rPr lang="en-US" altLang="zh-CN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7</a:t>
              </a:r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）；</a:t>
              </a:r>
              <a:endParaRPr lang="zh-CN" altLang="en-US" sz="1700" b="1" dirty="0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969" y="7910"/>
              <a:ext cx="11225" cy="5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1.学院收集存档各支部材料（会议发言材料、附件</a:t>
              </a:r>
              <a:r>
                <a:rPr lang="en-US" altLang="zh-CN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4</a:t>
              </a:r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、附件</a:t>
              </a:r>
              <a:r>
                <a:rPr lang="en-US" altLang="zh-CN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5</a:t>
              </a:r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  <a:sym typeface="+mn-ea"/>
                </a:rPr>
                <a:t>、附件</a:t>
              </a:r>
              <a:r>
                <a:rPr lang="en-US" altLang="zh-CN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  <a:sym typeface="+mn-ea"/>
                </a:rPr>
                <a:t>6</a:t>
              </a:r>
              <a:r>
                <a:rPr lang="zh-CN" altLang="en-US" sz="1700" b="1" dirty="0">
                  <a:solidFill>
                    <a:schemeClr val="tx1"/>
                  </a:solidFill>
                  <a:latin typeface="方正仿宋简体" panose="02000000000000000000" charset="-122"/>
                  <a:ea typeface="方正仿宋简体" panose="02000000000000000000" charset="-122"/>
                  <a:cs typeface="方正仿宋简体" panose="02000000000000000000" charset="-122"/>
                </a:rPr>
                <a:t>）；</a:t>
              </a:r>
              <a:endParaRPr lang="zh-CN" altLang="en-US" sz="1700" b="1" dirty="0">
                <a:solidFill>
                  <a:schemeClr val="tx1"/>
                </a:solidFill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endParaRPr>
            </a:p>
          </p:txBody>
        </p:sp>
      </p:grpSp>
      <p:cxnSp>
        <p:nvCxnSpPr>
          <p:cNvPr id="30" name="直接连接符 29"/>
          <p:cNvCxnSpPr>
            <a:stCxn id="5" idx="1"/>
          </p:cNvCxnSpPr>
          <p:nvPr/>
        </p:nvCxnSpPr>
        <p:spPr>
          <a:xfrm flipH="1">
            <a:off x="4015105" y="658495"/>
            <a:ext cx="413385" cy="0"/>
          </a:xfrm>
          <a:prstGeom prst="line">
            <a:avLst/>
          </a:prstGeom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H="1">
            <a:off x="4015105" y="1272540"/>
            <a:ext cx="410210" cy="0"/>
          </a:xfrm>
          <a:prstGeom prst="line">
            <a:avLst/>
          </a:prstGeom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>
            <a:endCxn id="2" idx="0"/>
          </p:cNvCxnSpPr>
          <p:nvPr/>
        </p:nvCxnSpPr>
        <p:spPr>
          <a:xfrm flipH="1">
            <a:off x="3580130" y="962660"/>
            <a:ext cx="443865" cy="0"/>
          </a:xfrm>
          <a:prstGeom prst="line">
            <a:avLst/>
          </a:prstGeom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4023995" y="653415"/>
            <a:ext cx="0" cy="632460"/>
          </a:xfrm>
          <a:prstGeom prst="line">
            <a:avLst/>
          </a:prstGeom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3978275" y="2073910"/>
            <a:ext cx="447040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3981450" y="2520315"/>
            <a:ext cx="447040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3987800" y="3402965"/>
            <a:ext cx="437515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H="1">
            <a:off x="3987800" y="2966085"/>
            <a:ext cx="437515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3981450" y="4272280"/>
            <a:ext cx="440690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3987800" y="2073910"/>
            <a:ext cx="0" cy="2209165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3570605" y="3178175"/>
            <a:ext cx="407670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3980815" y="5082540"/>
            <a:ext cx="441325" cy="0"/>
          </a:xfrm>
          <a:prstGeom prst="line">
            <a:avLst/>
          </a:prstGeom>
          <a:ln w="254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stCxn id="23" idx="1"/>
          </p:cNvCxnSpPr>
          <p:nvPr/>
        </p:nvCxnSpPr>
        <p:spPr>
          <a:xfrm flipH="1" flipV="1">
            <a:off x="3976370" y="5520690"/>
            <a:ext cx="452120" cy="635"/>
          </a:xfrm>
          <a:prstGeom prst="line">
            <a:avLst/>
          </a:prstGeom>
          <a:ln w="254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3976370" y="6128385"/>
            <a:ext cx="448945" cy="0"/>
          </a:xfrm>
          <a:prstGeom prst="line">
            <a:avLst/>
          </a:prstGeom>
          <a:ln w="254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H="1">
            <a:off x="3568700" y="5603875"/>
            <a:ext cx="407670" cy="0"/>
          </a:xfrm>
          <a:prstGeom prst="line">
            <a:avLst/>
          </a:prstGeom>
          <a:ln w="254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3987800" y="5073015"/>
            <a:ext cx="0" cy="1061085"/>
          </a:xfrm>
          <a:prstGeom prst="line">
            <a:avLst/>
          </a:prstGeom>
          <a:ln w="254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H="1">
            <a:off x="3987800" y="3837940"/>
            <a:ext cx="437515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683895" y="772160"/>
            <a:ext cx="675005" cy="5019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专题组织生活会会议流程图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7475" y="152400"/>
            <a:ext cx="1039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rPr>
              <a:t>附件</a:t>
            </a:r>
            <a:r>
              <a:rPr lang="en-US" altLang="zh-CN" sz="2000" b="1" dirty="0">
                <a:latin typeface="方正仿宋简体" panose="02000000000000000000" charset="-122"/>
                <a:ea typeface="方正仿宋简体" panose="02000000000000000000" charset="-122"/>
                <a:cs typeface="方正仿宋简体" panose="02000000000000000000" charset="-122"/>
              </a:rPr>
              <a:t>3</a:t>
            </a:r>
            <a:endParaRPr lang="zh-CN" altLang="en-US" sz="2000" b="1" dirty="0">
              <a:latin typeface="方正仿宋简体" panose="02000000000000000000" charset="-122"/>
              <a:ea typeface="方正仿宋简体" panose="02000000000000000000" charset="-122"/>
              <a:cs typeface="方正仿宋简体" panose="02000000000000000000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WPS 演示</Application>
  <PresentationFormat>宽屏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黑体</vt:lpstr>
      <vt:lpstr>方正仿宋简体</vt:lpstr>
      <vt:lpstr>微软雅黑</vt:lpstr>
      <vt:lpstr>楷体</vt:lpstr>
      <vt:lpstr>Arial Unicode MS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天涯路人1401170449</cp:lastModifiedBy>
  <cp:revision>27</cp:revision>
  <dcterms:created xsi:type="dcterms:W3CDTF">2021-11-12T09:10:00Z</dcterms:created>
  <dcterms:modified xsi:type="dcterms:W3CDTF">2021-11-16T10:45:20Z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931B528C60A4408382D0701E0C07B8EC</vt:lpwstr>
  </property>
</Properties>
</file>